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2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540" autoAdjust="0"/>
  </p:normalViewPr>
  <p:slideViewPr>
    <p:cSldViewPr>
      <p:cViewPr>
        <p:scale>
          <a:sx n="100" d="100"/>
          <a:sy n="100" d="100"/>
        </p:scale>
        <p:origin x="-193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4BEE8-7BB8-4EA0-B663-EA2D622FB3F2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00AB2-A936-48CD-8554-B964F75765F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0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00AB2-A936-48CD-8554-B964F75765F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64996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	   	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                            	  				</a:t>
            </a:r>
            <a:r>
              <a:rPr lang="ru-RU" sz="7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Имущественное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страхование 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9600" b="0" dirty="0" smtClean="0">
                <a:solidFill>
                  <a:srgbClr val="FF0000"/>
                </a:solidFill>
              </a:rPr>
              <a:t> 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endParaRPr lang="ru-RU" sz="7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5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				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476672"/>
            <a:ext cx="69847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Имущественные страхование </a:t>
            </a:r>
            <a:r>
              <a:rPr lang="ru-RU" sz="2000" dirty="0" smtClean="0">
                <a:solidFill>
                  <a:prstClr val="black"/>
                </a:solidFill>
                <a:latin typeface="Monotype Corsiva" pitchFamily="66" charset="0"/>
                <a:cs typeface="Times New Roman" pitchFamily="18" charset="0"/>
              </a:rPr>
              <a:t>– это отрасль страхования, где  объектами страховых правоотношений выступает имущество в различных видах. Под имуществом понимается совокупность вещей и материальных ценностей, состоящих в собственности оперативном управлении физического или юридического лица. </a:t>
            </a:r>
          </a:p>
          <a:p>
            <a:pPr lvl="0"/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307004434_obem-straxovyx-premij-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76872"/>
            <a:ext cx="6552728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26521"/>
            <a:ext cx="8686800" cy="830997"/>
          </a:xfrm>
        </p:spPr>
        <p:txBody>
          <a:bodyPr wrap="square"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</a:t>
            </a:r>
            <a:r>
              <a:rPr lang="ru-RU" sz="2400" cap="none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лассификация имущественного страхования по подотраслям и видам</a:t>
            </a:r>
            <a:endParaRPr lang="ru-RU" sz="2400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4" name="Содержимое 3" descr="184583_html_50c76be5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128792" cy="3960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3568" y="260648"/>
            <a:ext cx="75608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Согласно Ст.4 Закона РФ « Об организации страхового дела в Российской Федерации» определяет, что </a:t>
            </a:r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объектами имущественного страхования </a:t>
            </a:r>
            <a:r>
              <a:rPr lang="ru-RU" sz="2000" dirty="0" smtClean="0">
                <a:latin typeface="Monotype Corsiva" pitchFamily="66" charset="0"/>
              </a:rPr>
              <a:t>могут быть не противоречащие законодательству имущественные интересы, связанные с владением, пользованием и распоряжением имуществом..</a:t>
            </a:r>
            <a:endParaRPr lang="ru-RU" sz="2000" dirty="0"/>
          </a:p>
        </p:txBody>
      </p:sp>
      <p:pic>
        <p:nvPicPr>
          <p:cNvPr id="4" name="Рисунок 3" descr="1__3842d0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6192688" cy="4125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38944"/>
          </a:xfrm>
        </p:spPr>
        <p:txBody>
          <a:bodyPr/>
          <a:lstStyle/>
          <a:p>
            <a:pPr algn="ctr"/>
            <a:r>
              <a:rPr lang="ru-RU" cap="none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  <a:r>
              <a:rPr lang="ru-RU" b="1" cap="none" dirty="0" smtClean="0">
                <a:solidFill>
                  <a:srgbClr val="FF0000"/>
                </a:solidFill>
                <a:latin typeface="Monotype Corsiva" pitchFamily="66" charset="0"/>
              </a:rPr>
              <a:t>Формы имущественного страхования </a:t>
            </a:r>
            <a:endParaRPr lang="ru-RU" b="1" cap="none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08721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Monotype Corsiva" pitchFamily="66" charset="0"/>
              </a:rPr>
              <a:t>Обязательное страхование </a:t>
            </a:r>
            <a:r>
              <a:rPr lang="ru-RU" sz="2000" dirty="0" smtClean="0">
                <a:latin typeface="Monotype Corsiva" pitchFamily="66" charset="0"/>
              </a:rPr>
              <a:t>в соответствии с п.2 ст.927 Гражданского кодекса РФ осуществляется путем заключения договоров в соответствии с правилами, установленными гл.48 ГК РФ. Оно осуществляется путем заключения договора обязательного страхования лицом, на которое  федеральным законом о виде обязательного страхования возложена обязанность страховать жизнь, здоровье и имущество определенных  в законе категорий граждан.</a:t>
            </a:r>
            <a:endParaRPr lang="ru-RU" sz="2000" dirty="0"/>
          </a:p>
        </p:txBody>
      </p:sp>
      <p:pic>
        <p:nvPicPr>
          <p:cNvPr id="5" name="Рисунок 4" descr="IMG_00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212976"/>
            <a:ext cx="3377316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Договор  </a:t>
            </a:r>
            <a:r>
              <a:rPr lang="ru-RU" sz="2000" b="1" dirty="0" smtClean="0">
                <a:latin typeface="Monotype Corsiva" pitchFamily="66" charset="0"/>
              </a:rPr>
              <a:t>добровольного страхования </a:t>
            </a:r>
            <a:r>
              <a:rPr lang="ru-RU" sz="2000" dirty="0" smtClean="0">
                <a:latin typeface="Monotype Corsiva" pitchFamily="66" charset="0"/>
              </a:rPr>
              <a:t>заключается в соответствии с действующим законодательством. Закон может определять подлежащие добровольному страхованию объекты и наиболее общие условия страхования. Конкретные условия регулируются правилами страхования, которые разрабатываются страховщиком. Для добровольного страхования  характерен выборочной ( не полный) охват страховой в отличие от обязательного страхования.</a:t>
            </a:r>
            <a:endParaRPr lang="ru-RU" sz="2000" dirty="0"/>
          </a:p>
        </p:txBody>
      </p:sp>
      <p:pic>
        <p:nvPicPr>
          <p:cNvPr id="3" name="Рисунок 2" descr="IMG_00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780928"/>
            <a:ext cx="5904656" cy="3209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65293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Понятие страхового риска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96753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Monotype Corsiva" pitchFamily="66" charset="0"/>
              </a:rPr>
              <a:t>Риск </a:t>
            </a:r>
            <a:r>
              <a:rPr lang="ru-RU" sz="2000" dirty="0" smtClean="0">
                <a:latin typeface="Monotype Corsiva" pitchFamily="66" charset="0"/>
              </a:rPr>
              <a:t>– объективное явление в любой сфере человеческой деятельности , он проявляется как множество отдельных обособленных рисков. По своей сущности риск  является событием с  отрицательными, особо невыгодными экономическими последствиями, которые , возможно , наступят в будущем в какой-то момент и в неизвестных размерах. </a:t>
            </a:r>
            <a:endParaRPr lang="ru-RU" sz="2000" dirty="0"/>
          </a:p>
        </p:txBody>
      </p:sp>
      <p:pic>
        <p:nvPicPr>
          <p:cNvPr id="4" name="Рисунок 3" descr="IMG_00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284984"/>
            <a:ext cx="4680520" cy="3124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Наиболее часто под страховым риском понимают  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44824"/>
            <a:ext cx="3960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 опасность, которая грозит застрахованному объекту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 возможность, вероятность наступления страхового случая, предусматриваемого в целях страхования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 событие или совокупность событий, от которых  производится  страхование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 сам объект страхования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величину ответственности страховщика по договору страхования </a:t>
            </a:r>
            <a:endParaRPr lang="ru-RU" sz="2000" dirty="0"/>
          </a:p>
        </p:txBody>
      </p:sp>
      <p:pic>
        <p:nvPicPr>
          <p:cNvPr id="4" name="Рисунок 3" descr="IMG_00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834350"/>
            <a:ext cx="4385444" cy="3970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83624" cy="1872208"/>
          </a:xfrm>
        </p:spPr>
        <p:txBody>
          <a:bodyPr>
            <a:normAutofit/>
          </a:bodyPr>
          <a:lstStyle/>
          <a:p>
            <a:pPr algn="just"/>
            <a:r>
              <a:rPr lang="ru-RU" sz="2000" cap="none" dirty="0" smtClean="0">
                <a:solidFill>
                  <a:srgbClr val="FF0000"/>
                </a:solidFill>
                <a:latin typeface="Monotype Corsiva" pitchFamily="66" charset="0"/>
              </a:rPr>
              <a:t>Проблема страховой защиты имущества граждан  </a:t>
            </a:r>
            <a:r>
              <a:rPr lang="ru-RU" sz="2000" cap="none" dirty="0" smtClean="0">
                <a:solidFill>
                  <a:schemeClr val="tx1"/>
                </a:solidFill>
                <a:latin typeface="Monotype Corsiva" pitchFamily="66" charset="0"/>
              </a:rPr>
              <a:t>разрешается как за счет сбережения населения, как и с помощью страхование. При  этом страхование как форма страховой защиты материальных интересов является доступным  способом  возмещения ущерба от разрушительных последствий стихийных бедствий , пожаров  и других событий</a:t>
            </a:r>
            <a:endParaRPr lang="ru-RU" sz="2000" cap="none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IMG_009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780928"/>
            <a:ext cx="5184576" cy="3528392"/>
          </a:xfrm>
        </p:spPr>
      </p:pic>
      <p:sp>
        <p:nvSpPr>
          <p:cNvPr id="8" name="TextBox 7"/>
          <p:cNvSpPr txBox="1"/>
          <p:nvPr/>
        </p:nvSpPr>
        <p:spPr>
          <a:xfrm>
            <a:off x="2483768" y="4443790"/>
            <a:ext cx="3816424" cy="36933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dirty="0" smtClean="0">
                <a:ln w="19050">
                  <a:gradFill flip="none" rotWithShape="1">
                    <a:gsLst>
                      <a:gs pos="0">
                        <a:srgbClr val="8488C4"/>
                      </a:gs>
                      <a:gs pos="53000">
                        <a:srgbClr val="D4DEFF"/>
                      </a:gs>
                      <a:gs pos="83000">
                        <a:srgbClr val="D4DEFF"/>
                      </a:gs>
                      <a:gs pos="100000">
                        <a:srgbClr val="96AB94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a:ln>
                <a:solidFill>
                  <a:srgbClr val="FF0000"/>
                </a:solidFill>
                <a:effectLst>
                  <a:outerShdw blurRad="50800" dist="50800" dir="5400000" sx="99000" sy="99000" algn="ctr" rotWithShape="0">
                    <a:schemeClr val="tx1"/>
                  </a:outerShdw>
                </a:effectLst>
              </a:rPr>
              <a:t>ЗАСТРАХОВАНО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435</TotalTime>
  <Words>331</Words>
  <Application>Microsoft Office PowerPoint</Application>
  <PresentationFormat>Экран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  </vt:lpstr>
      <vt:lpstr>Презентация PowerPoint</vt:lpstr>
      <vt:lpstr>Классификация имущественного страхования по подотраслям и видам</vt:lpstr>
      <vt:lpstr>Презентация PowerPoint</vt:lpstr>
      <vt:lpstr>  Формы имущественного страхования </vt:lpstr>
      <vt:lpstr>Презентация PowerPoint</vt:lpstr>
      <vt:lpstr>Понятие страхового риска</vt:lpstr>
      <vt:lpstr>Наиболее часто под страховым риском понимают  </vt:lpstr>
      <vt:lpstr>Проблема страховой защиты имущества граждан  разрешается как за счет сбережения населения, как и с помощью страхование. При  этом страхование как форма страховой защиты материальных интересов является доступным  способом  возмещения ущерба от разрушительных последствий стихийных бедствий , пожаров  и других событий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Гузелька</dc:creator>
  <cp:lastModifiedBy>Колян</cp:lastModifiedBy>
  <cp:revision>59</cp:revision>
  <dcterms:created xsi:type="dcterms:W3CDTF">2014-12-17T13:32:23Z</dcterms:created>
  <dcterms:modified xsi:type="dcterms:W3CDTF">2020-04-23T09:06:18Z</dcterms:modified>
</cp:coreProperties>
</file>