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0" r:id="rId6"/>
    <p:sldId id="265" r:id="rId7"/>
    <p:sldId id="266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55F64-8348-4F94-9050-1BD27C96E93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AB13C-D19F-4EE0-A5EF-0F75EB6F2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3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AB13C-D19F-4EE0-A5EF-0F75EB6F269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3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5AE9B-EDA7-4510-9047-F0F0A389A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FDBD89-8EB2-4E2E-B205-F610EE836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67FB0-09F3-487D-B8A5-6C8225514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89FE-95E4-47D1-8B69-DDE95A83A5F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8D0B2-8CF9-4C4C-B9CA-403789F0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C44AC2-4025-4323-9A86-1C804994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203-C086-4F30-BFDA-4E0D8EED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5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D222B-6617-4432-8DDE-29ACD718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25318E-51E4-4785-9CA3-925859370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550574-5038-424A-AF0B-5B398544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89FE-95E4-47D1-8B69-DDE95A83A5F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D1F28D-692F-4869-86F4-4449FABC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97D701-37B7-40A9-AE86-82D49A85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203-C086-4F30-BFDA-4E0D8EED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9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930B0D-FDE3-49D1-9ED0-8FC21A505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37BF4D-8463-47F3-BBA2-E179BA1F0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A68934-7301-4BDA-AEA4-1BB8CE2D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89FE-95E4-47D1-8B69-DDE95A83A5F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35A135-9272-4808-83B2-416E3B66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6A76E9-0735-4B6D-9D5D-439E0C8C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203-C086-4F30-BFDA-4E0D8EED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E9854-4001-4ED5-91DA-085E159E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F341C-6769-4933-B68D-E56D0069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225A9B-E81E-4360-8653-228E2435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89FE-95E4-47D1-8B69-DDE95A83A5F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28FE6-6595-4824-9A87-6DB638BF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FE1F4-D4CE-4117-BD14-D498A3CC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203-C086-4F30-BFDA-4E0D8EED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1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7A5F-128D-400D-A5B6-AF849F87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87C6F6-AABE-40C0-A1FC-F0CD7BE17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95502-6806-4816-8FD9-F1690F99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89FE-95E4-47D1-8B69-DDE95A83A5F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60DCD-9E83-4963-A6E3-8E1A31ED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58C2D-B878-463A-B59F-262C23D1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203-C086-4F30-BFDA-4E0D8EED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0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4502E-D205-4532-B8B0-5B42A46F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8FA7A6-D58D-4507-A60F-E1F88C787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D23A8F-A663-4A3E-A8D6-51F28D607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A83CA2-BD61-469C-A275-EE5CB17B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89FE-95E4-47D1-8B69-DDE95A83A5F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5E9654-8A37-46E5-A03A-7D2FB21C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F91FBF-BEB6-4FF1-B61A-40922241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203-C086-4F30-BFDA-4E0D8EED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7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F8D48-2556-4C2B-81D0-566F1E44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7F993A-64DA-4E3E-ABFF-8BE4E4078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992547-28BD-42B4-A48A-A8EB9A283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4D0F7C-F6F6-47A4-8489-769D4F3CE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4F8859-3AF5-4FD2-9913-A3D2C8B64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BDC6B0-FBE3-424E-ADA5-F7D5D0E9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89FE-95E4-47D1-8B69-DDE95A83A5F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3232BC-E32B-43CD-9939-D92C4879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D1B0B3-4E6D-4DA2-A042-1F867E04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203-C086-4F30-BFDA-4E0D8EED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4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9009C-9A9F-4FD7-8C70-040F0151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07A674-0258-44C4-8D78-094E644D6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89FE-95E4-47D1-8B69-DDE95A83A5F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621049-F084-46CE-8F4C-588E35B1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40236F-949F-40D8-BF3D-E7997BCF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203-C086-4F30-BFDA-4E0D8EED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6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0BECE9-4EC8-4C9D-8739-9016970AB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89FE-95E4-47D1-8B69-DDE95A83A5F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90563D-A9C5-4952-81EA-5CE67BC2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C103B5-6CCE-41E1-AEF3-004241AD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203-C086-4F30-BFDA-4E0D8EED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1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6EA8C-2CFC-44D2-B9B0-E4127050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DDF41-3E59-4113-9205-714083154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1E2C03-3204-460B-AB91-69B6BA17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8CB262-A2E3-4D5A-8909-92513670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89FE-95E4-47D1-8B69-DDE95A83A5F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EC7828-E09B-450B-895A-FB575182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F7B01-CA1B-4716-B5A3-DED805DD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203-C086-4F30-BFDA-4E0D8EED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1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47F3F-71BC-4059-9447-26688CC9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3BE7DE-2FA3-4DAC-92DE-C0AFF2CF0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9D0BF8-ABEC-4656-964C-F41B321E8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86C601-8620-49B9-B3DF-DB956EEA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89FE-95E4-47D1-8B69-DDE95A83A5F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2A0909-5FC8-4AEB-98B4-D34413BB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8E4F7A-05F8-4B4B-BA42-5266D598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203-C086-4F30-BFDA-4E0D8EED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9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91C9F-0D31-4E31-A573-370F47B7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4FDE39-AD19-4125-8C8C-08B39FBD1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D5FD9-488D-4548-B241-F44488141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89FE-95E4-47D1-8B69-DDE95A83A5F9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335944-E584-4BBE-B8F8-60425E3FF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0053F-A73C-4A9E-B890-7FCE1B9CE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BD203-C086-4F30-BFDA-4E0D8EED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7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2667A-3276-4A06-8901-DD20414A0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2" y="3429000"/>
            <a:ext cx="11991975" cy="1284101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Century Gothic" panose="020B0502020202020204" pitchFamily="34" charset="0"/>
              </a:rPr>
              <a:t>Приготовление горячего завтрака поварами школьной столовой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2C79E9-DA56-4CC1-B5F6-AB0E25BA0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011" y="5101206"/>
            <a:ext cx="3307976" cy="12841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Century Gothic" panose="020B0502020202020204" pitchFamily="34" charset="0"/>
              </a:rPr>
              <a:t>Выполнил: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Century Gothic" panose="020B0502020202020204" pitchFamily="34" charset="0"/>
              </a:rPr>
              <a:t>Зав. производством Бунина А.В.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Century Gothic" panose="020B0502020202020204" pitchFamily="34" charset="0"/>
              </a:rPr>
              <a:t>МБОУ СОШ № 97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34C20-A953-427A-A985-BC76236E8572}"/>
              </a:ext>
            </a:extLst>
          </p:cNvPr>
          <p:cNvSpPr txBox="1"/>
          <p:nvPr/>
        </p:nvSpPr>
        <p:spPr>
          <a:xfrm>
            <a:off x="5334000" y="6093057"/>
            <a:ext cx="1524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Краснодар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A46D7-C851-4941-999F-2EE056D39501}"/>
              </a:ext>
            </a:extLst>
          </p:cNvPr>
          <p:cNvSpPr txBox="1"/>
          <p:nvPr/>
        </p:nvSpPr>
        <p:spPr>
          <a:xfrm>
            <a:off x="740874" y="1909532"/>
            <a:ext cx="107102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СРЕДНЯЯ ОБЩЕОБРАЗОВАТЕЛЬНАЯ ШКОЛА № 97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имени Виктора Ивановича Лихоносова</a:t>
            </a: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3007B8-53E5-013B-AE65-3EC4CFCB6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51" y="-14891"/>
            <a:ext cx="1276382" cy="18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0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DFBEB-AD47-4DCA-A7C3-27887E96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0" y="5017782"/>
            <a:ext cx="10964007" cy="1325563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Здоровая нация – гордость России!</a:t>
            </a:r>
          </a:p>
        </p:txBody>
      </p:sp>
      <p:pic>
        <p:nvPicPr>
          <p:cNvPr id="1026" name="Picture 2" descr="C:\Users\Виктория\Downloads\photo_2025-04-14_20-02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25" y="236991"/>
            <a:ext cx="6147693" cy="48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61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8875E-8C26-4CD1-8F16-9D1023EB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22164"/>
            <a:ext cx="11353800" cy="7794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Century Gothic" panose="020B0502020202020204" pitchFamily="34" charset="0"/>
              </a:rPr>
              <a:t>Польза завтрака для школьников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2A01DB-04FD-4635-B31B-4DB757B0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77772"/>
            <a:ext cx="7493270" cy="47975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GolosText"/>
              </a:rPr>
              <a:t>	Учащиеся должны быть здоровыми, крепкими и развитыми!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GolosText"/>
              </a:rPr>
              <a:t>	Важную роль в решении данного </a:t>
            </a:r>
            <a:br>
              <a:rPr lang="ru-RU" sz="2400" dirty="0">
                <a:solidFill>
                  <a:srgbClr val="000000"/>
                </a:solidFill>
                <a:latin typeface="GolosText"/>
              </a:rPr>
            </a:br>
            <a:r>
              <a:rPr lang="ru-RU" sz="2400" dirty="0">
                <a:solidFill>
                  <a:srgbClr val="000000"/>
                </a:solidFill>
                <a:latin typeface="GolosText"/>
              </a:rPr>
              <a:t>вопроса занимает школьный завтрак.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GolosText"/>
              </a:rPr>
              <a:t>             Завтрак — это ключевой прием пищи, особенно для школьников. А правильный старт дня — залог успеха в учебе и повседневной жизни!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B6CABB-C1AC-064D-39D7-D2E5CA31E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616" y="1437237"/>
            <a:ext cx="3657600" cy="51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C776C-B4C0-4AE5-929B-D3DC22A4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295" y="185016"/>
            <a:ext cx="8521700" cy="81597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Основные причины для завтрака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9AACB-94A5-43C3-A885-0CABF37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872" y="3186546"/>
            <a:ext cx="5181600" cy="45813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GolosText"/>
              </a:rPr>
              <a:t>Утренний прием пищи помогает избежать многочисленных перекусов в течение дня, а также позволяет не переедать во время обеда.  И еще одно важное свойство завтрака – он способствует хорошему настроению, помогает справиться со стрессом, это связано с тем, что во время завтрака в кровь выделяется глюкоза, обладающая определенным повышающим настроение эффектом.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Виктория\Downloads\photo_2025-04-14_20-01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1" y="3186546"/>
            <a:ext cx="6132945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615" y="931085"/>
            <a:ext cx="116698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GolosText"/>
              </a:rPr>
              <a:t>           Как известно,  организм человека состоит из клеток. Когда мы ночью спим, клетки работают – восстанавливаются, обновляются, рождают новые клетки, поэтому, при пробуждении, организм – голодный, усталый, вялый. Ему требуется восстановить силы, заправится питательными веществами – белками, жирами, углеводами, витаминами и минералами. Нужен завтрак! </a:t>
            </a:r>
          </a:p>
          <a:p>
            <a:r>
              <a:rPr lang="ru-RU" sz="2000" dirty="0">
                <a:solidFill>
                  <a:srgbClr val="000000"/>
                </a:solidFill>
                <a:latin typeface="GolosText"/>
              </a:rPr>
              <a:t>           Завтрак обеспечивает организм энергией и необходимыми веществами для того, чтобы справиться с предстоящими нагрузками. </a:t>
            </a:r>
          </a:p>
        </p:txBody>
      </p:sp>
    </p:spTree>
    <p:extLst>
      <p:ext uri="{BB962C8B-B14F-4D97-AF65-F5344CB8AC3E}">
        <p14:creationId xmlns:p14="http://schemas.microsoft.com/office/powerpoint/2010/main" val="44886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C776C-B4C0-4AE5-929B-D3DC22A4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295" y="185016"/>
            <a:ext cx="8521700" cy="8159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Century Gothic" panose="020B0502020202020204" pitchFamily="34" charset="0"/>
              </a:rPr>
              <a:t>Почему завтрак важен?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9AACB-94A5-43C3-A885-0CABF37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634" y="2567808"/>
            <a:ext cx="5834929" cy="4797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GolosText"/>
              </a:rPr>
              <a:t>           Ученые пришли к выводу: дети, которые получают полноценный завтрак, лучше развиваются, более успешны в учебе, у них реже встречаются угнетенные состояния, приступы беспокойства и гиперактивность. Таким образом, завтрак влияет на работоспособность, оказываясь для детей настоящей «пищей для мозга». Это факт, научно доказанный специалистами в области питания.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615" y="931085"/>
            <a:ext cx="11669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GolosText"/>
              </a:rPr>
              <a:t>              Сегодня проблема рационального, а значит правильного, питания российских  школьников – одна из основных в формировании культуры здоровья учащихся. Дети, недополучая витамины и минералы, хуже успевают в школе, медленнее соображают, быстрее утомляются и к окончанию средней школы приходят с целым букетом различных заболеваний.  </a:t>
            </a:r>
          </a:p>
        </p:txBody>
      </p:sp>
      <p:pic>
        <p:nvPicPr>
          <p:cNvPr id="4098" name="Picture 2" descr="C:\Users\Виктория\Downloads\photo_2025-04-14_20-01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7" y="2869994"/>
            <a:ext cx="5265160" cy="296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1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1A855-C334-4CD7-BE17-1ECCDD53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198" y="221273"/>
            <a:ext cx="5346700" cy="80327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Полезные продукты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57CEA3C-083C-4031-9201-7A3BB0ADD1CF}"/>
              </a:ext>
            </a:extLst>
          </p:cNvPr>
          <p:cNvSpPr txBox="1">
            <a:spLocks/>
          </p:cNvSpPr>
          <p:nvPr/>
        </p:nvSpPr>
        <p:spPr>
          <a:xfrm>
            <a:off x="911933" y="5674215"/>
            <a:ext cx="22352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Рекомендовано!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1" y="1291982"/>
            <a:ext cx="3405405" cy="42115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08" y="1291982"/>
            <a:ext cx="6699399" cy="41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2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65407-60A6-4DF6-84E2-E106178F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94" y="149973"/>
            <a:ext cx="4289612" cy="73754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Что готовим мы?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89C0948-25A9-40B4-9AA1-24C12B63A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331677"/>
              </p:ext>
            </p:extLst>
          </p:nvPr>
        </p:nvGraphicFramePr>
        <p:xfrm>
          <a:off x="351346" y="2620729"/>
          <a:ext cx="7148491" cy="38200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5341">
                  <a:extLst>
                    <a:ext uri="{9D8B030D-6E8A-4147-A177-3AD203B41FA5}">
                      <a16:colId xmlns:a16="http://schemas.microsoft.com/office/drawing/2014/main" val="2774381074"/>
                    </a:ext>
                  </a:extLst>
                </a:gridCol>
                <a:gridCol w="1511575">
                  <a:extLst>
                    <a:ext uri="{9D8B030D-6E8A-4147-A177-3AD203B41FA5}">
                      <a16:colId xmlns:a16="http://schemas.microsoft.com/office/drawing/2014/main" val="2025621255"/>
                    </a:ext>
                  </a:extLst>
                </a:gridCol>
                <a:gridCol w="1511575">
                  <a:extLst>
                    <a:ext uri="{9D8B030D-6E8A-4147-A177-3AD203B41FA5}">
                      <a16:colId xmlns:a16="http://schemas.microsoft.com/office/drawing/2014/main" val="964024640"/>
                    </a:ext>
                  </a:extLst>
                </a:gridCol>
              </a:tblGrid>
              <a:tr h="2545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entury Gothic" panose="020B0502020202020204" pitchFamily="34" charset="0"/>
                        </a:rPr>
                        <a:t>Наименование сырья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entury Gothic" panose="020B0502020202020204" pitchFamily="34" charset="0"/>
                        </a:rPr>
                        <a:t>Расход сырья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405752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entury Gothic" panose="020B0502020202020204" pitchFamily="34" charset="0"/>
                        </a:rPr>
                        <a:t>1 порция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1930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entury Gothic" panose="020B0502020202020204" pitchFamily="34" charset="0"/>
                        </a:rPr>
                        <a:t>Брутто, 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entury Gothic" panose="020B0502020202020204" pitchFamily="34" charset="0"/>
                        </a:rPr>
                        <a:t>Нетто, 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5158285"/>
                  </a:ext>
                </a:extLst>
              </a:tr>
              <a:tr h="297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Яйцо С1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390029"/>
                  </a:ext>
                </a:extLst>
              </a:tr>
              <a:tr h="297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Молоко 2.5 %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795875"/>
                  </a:ext>
                </a:extLst>
              </a:tr>
              <a:tr h="297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Масло сладко-сливочное 72.5%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506797"/>
                  </a:ext>
                </a:extLst>
              </a:tr>
              <a:tr h="297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Картофель, с сентября (25%)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50.853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3246662"/>
                  </a:ext>
                </a:extLst>
              </a:tr>
              <a:tr h="297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с ноября (30%)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54.486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167016"/>
                  </a:ext>
                </a:extLst>
              </a:tr>
              <a:tr h="297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с января (35%)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58.677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7136660"/>
                  </a:ext>
                </a:extLst>
              </a:tr>
              <a:tr h="297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с марта (40%)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63.567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4159950"/>
                  </a:ext>
                </a:extLst>
              </a:tr>
              <a:tr h="297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с августа (20%)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47.675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531918"/>
                  </a:ext>
                </a:extLst>
              </a:tr>
              <a:tr h="297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Масло сладко-сливочное 72.5%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58553"/>
                  </a:ext>
                </a:extLst>
              </a:tr>
              <a:tr h="29712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Выход: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59745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BEA3F6-DD1E-4A1B-ACAC-3D646D765A85}"/>
              </a:ext>
            </a:extLst>
          </p:cNvPr>
          <p:cNvSpPr txBox="1"/>
          <p:nvPr/>
        </p:nvSpPr>
        <p:spPr>
          <a:xfrm>
            <a:off x="219635" y="1021980"/>
            <a:ext cx="115958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GolosText"/>
              </a:rPr>
              <a:t>Наименование кулинарного изделия (блюда): Омлет с картофелем (запеченный)</a:t>
            </a:r>
          </a:p>
          <a:p>
            <a:r>
              <a:rPr lang="ru-RU" sz="2000" dirty="0">
                <a:solidFill>
                  <a:srgbClr val="000000"/>
                </a:solidFill>
                <a:latin typeface="GolosText"/>
              </a:rPr>
              <a:t>Номер рецептуры: 345-04</a:t>
            </a:r>
          </a:p>
          <a:p>
            <a:r>
              <a:rPr lang="ru-RU" sz="2000" dirty="0">
                <a:solidFill>
                  <a:srgbClr val="000000"/>
                </a:solidFill>
                <a:latin typeface="GolosText"/>
              </a:rPr>
              <a:t>Наименование сборника рецептур: Лапшина В.Т. Сборник рецептур блюд и кулинарных изделий для предприятий общественного питания при общеобразовательных школах, 2004 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97" y="2479886"/>
            <a:ext cx="2884076" cy="41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4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510A8-6C06-419E-AB01-7F0D7121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7" y="465359"/>
            <a:ext cx="11098823" cy="7554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Технология приготовления и требования к оформлению, подаче и реализации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4E91A-FBAB-4D97-A5C1-3A0CE644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77" y="1530717"/>
            <a:ext cx="11605846" cy="1001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GolosText"/>
              </a:rPr>
              <a:t>Картофель, нарезанный дольками или ломтиками, отваривают, заливают омлетной смесью и запекают на противне. При отпуске поливают растопленным сливочным маслом. Температура подачи готового блюда не меньше 65%. Срок реализации не более 2-х часов.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5" y="3130061"/>
            <a:ext cx="2914472" cy="2706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98" y="2856173"/>
            <a:ext cx="2512402" cy="3349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09" y="2856173"/>
            <a:ext cx="2373671" cy="3349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50" y="2859242"/>
            <a:ext cx="2335611" cy="33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240D0-34E9-4E5D-8977-4406EDF4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174626"/>
            <a:ext cx="12116167" cy="6731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Повар – почетная и востребованная профессия!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5794B0-3195-4A75-85D4-B7C387A8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973835"/>
            <a:ext cx="11249581" cy="12857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GolosText"/>
              </a:rPr>
              <a:t>Повар школьной столовой – важная и престижная профессия, которая играет серьезную роль в обеспечении благополучия учащихся.  Повара заслуживают признания за их тяжелую работу, страсть к кулинарии и их непосредственное влияние на здоровье учащихся.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472" y="2193530"/>
            <a:ext cx="5777613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000000"/>
                </a:solidFill>
                <a:latin typeface="GolosText"/>
              </a:rPr>
              <a:t>Роль повара школьной столовой заключается не просто в приготовлении пищи для детей, а также: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000000"/>
                </a:solidFill>
                <a:latin typeface="GolosText"/>
              </a:rPr>
              <a:t>- ответственность за создание здоровых и сбалансированных блюд;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000000"/>
                </a:solidFill>
                <a:latin typeface="GolosText"/>
              </a:rPr>
              <a:t>- соответствие диетическим требованиям;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000000"/>
                </a:solidFill>
                <a:latin typeface="GolosText"/>
              </a:rPr>
              <a:t>- обеспечение безопасности пищевых продуктов;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000000"/>
                </a:solidFill>
                <a:latin typeface="GolosText"/>
              </a:rPr>
              <a:t>- внушение любви к правильной, полезной пище.  </a:t>
            </a:r>
          </a:p>
        </p:txBody>
      </p:sp>
      <p:pic>
        <p:nvPicPr>
          <p:cNvPr id="5123" name="Picture 3" descr="C:\Users\Виктория\Downloads\53fcac1c-e333-4a55-8ca9-5f1e210435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41" y="2193530"/>
            <a:ext cx="5486402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3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CEF98-2C14-4EAC-9E67-04861CCE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063" y="365126"/>
            <a:ext cx="2047875" cy="7874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C9A69F-EC58-4ADB-89D5-16AE3B045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96" y="1358322"/>
            <a:ext cx="10096500" cy="4516005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YS Text"/>
              </a:rPr>
              <a:t>Завтрак улучшает память и внимание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. Он помогает лучше концентрироваться и запоминать информацию. 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YS Text"/>
              </a:rPr>
              <a:t>Завтрак заряжает энергией на целый день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. Если школьник позавтракал, то его работоспособность выше, чем у тех, кто завтрак пропустил. 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YS Text"/>
              </a:rPr>
              <a:t>Завтрак поднимает настроение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. Вкусный завтрак в спокойной обстановке помогает настроиться на предстоящий день. 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YS Text"/>
              </a:rPr>
              <a:t>Завтрак контролирует голод в течение дня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. С помощью завтрака можно контролировать аппетит, а также уменьшить количество лишних, зачастую вредных перекусов в течение дня. 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YS Text"/>
              </a:rPr>
              <a:t>Завтрак спасает от лишнего веса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. Он запускает обмен веществ в организме, при котором организм начинает сжигать калории. 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YS Text"/>
              </a:rPr>
              <a:t>Дети, которые регулярно завтракают, имеют больше шансов на успешную учёбу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. Завтрак снабжает мозг глюкозой — основным источником энергии для нервной системы, обеспечивая его работу на полную мощность в течение учебного дня.</a:t>
            </a:r>
          </a:p>
          <a:p>
            <a:pPr marL="514350" indent="-51435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71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753</Words>
  <Application>Microsoft Office PowerPoint</Application>
  <PresentationFormat>Широкоэкранный</PresentationFormat>
  <Paragraphs>79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GolosText</vt:lpstr>
      <vt:lpstr>YS Text</vt:lpstr>
      <vt:lpstr>Тема Office</vt:lpstr>
      <vt:lpstr>Приготовление горячего завтрака поварами школьной столовой</vt:lpstr>
      <vt:lpstr>Польза завтрака для школьников</vt:lpstr>
      <vt:lpstr>Основные причины для завтрака</vt:lpstr>
      <vt:lpstr>Почему завтрак важен?</vt:lpstr>
      <vt:lpstr>Полезные продукты</vt:lpstr>
      <vt:lpstr>Что готовим мы?</vt:lpstr>
      <vt:lpstr>Технология приготовления и требования к оформлению, подаче и реализации</vt:lpstr>
      <vt:lpstr>Повар – почетная и востребованная профессия!</vt:lpstr>
      <vt:lpstr>Выводы</vt:lpstr>
      <vt:lpstr>Здоровая нация – гордость России!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 приготовлении поварами школьной столовой горячего завтрака</dc:title>
  <dc:creator>Ваня Байкин</dc:creator>
  <cp:lastModifiedBy>KadriReklama</cp:lastModifiedBy>
  <cp:revision>36</cp:revision>
  <dcterms:created xsi:type="dcterms:W3CDTF">2024-04-09T05:43:24Z</dcterms:created>
  <dcterms:modified xsi:type="dcterms:W3CDTF">2025-04-15T09:57:13Z</dcterms:modified>
</cp:coreProperties>
</file>